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9" r:id="rId4"/>
    <p:sldId id="260" r:id="rId5"/>
    <p:sldId id="268" r:id="rId6"/>
    <p:sldId id="267" r:id="rId7"/>
    <p:sldId id="270" r:id="rId8"/>
    <p:sldId id="261" r:id="rId9"/>
    <p:sldId id="265" r:id="rId10"/>
    <p:sldId id="264" r:id="rId11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1380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AR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F3738A7-BFEE-4728-8307-9B07D9F16A26}" type="datetimeFigureOut">
              <a:rPr lang="es-AR" smtClean="0"/>
              <a:pPr/>
              <a:t>06/05/2016</a:t>
            </a:fld>
            <a:endParaRPr lang="es-AR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AR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10767B0-F3F5-4AE6-A917-19DF41DD5EFA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39552" y="980728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4800" b="1" dirty="0" smtClean="0">
                <a:latin typeface="Arial" pitchFamily="34" charset="0"/>
                <a:cs typeface="Arial" pitchFamily="34" charset="0"/>
              </a:rPr>
              <a:t>ROTULADO NUTRICIONAL</a:t>
            </a:r>
          </a:p>
          <a:p>
            <a:endParaRPr lang="es-AR" sz="3200" b="1" dirty="0" smtClean="0">
              <a:latin typeface="Arial" pitchFamily="34" charset="0"/>
              <a:cs typeface="Arial" pitchFamily="34" charset="0"/>
            </a:endParaRPr>
          </a:p>
          <a:p>
            <a:endParaRPr lang="es-AR" sz="3200" b="1" dirty="0">
              <a:latin typeface="Arial" pitchFamily="34" charset="0"/>
              <a:cs typeface="Arial" pitchFamily="34" charset="0"/>
            </a:endParaRPr>
          </a:p>
          <a:p>
            <a:r>
              <a:rPr lang="es-AR" sz="3200" b="1" dirty="0" smtClean="0">
                <a:latin typeface="Arial" pitchFamily="34" charset="0"/>
                <a:cs typeface="Arial" pitchFamily="34" charset="0"/>
              </a:rPr>
              <a:t>LA INFORMACIÓN NUTRICIONAL Y </a:t>
            </a:r>
          </a:p>
          <a:p>
            <a:r>
              <a:rPr lang="es-AR" sz="3200" b="1" dirty="0" smtClean="0">
                <a:latin typeface="Arial" pitchFamily="34" charset="0"/>
                <a:cs typeface="Arial" pitchFamily="34" charset="0"/>
              </a:rPr>
              <a:t>LA PROTECCIÓN AL CONSUMIDOR HA </a:t>
            </a:r>
          </a:p>
          <a:p>
            <a:r>
              <a:rPr lang="es-AR" sz="3200" b="1" dirty="0" smtClean="0">
                <a:latin typeface="Arial" pitchFamily="34" charset="0"/>
                <a:cs typeface="Arial" pitchFamily="34" charset="0"/>
              </a:rPr>
              <a:t>SIDO EN LOS ÚLTIMOS TIEMPOS EL </a:t>
            </a:r>
          </a:p>
          <a:p>
            <a:r>
              <a:rPr lang="es-AR" sz="3200" b="1" dirty="0" smtClean="0">
                <a:latin typeface="Arial" pitchFamily="34" charset="0"/>
                <a:cs typeface="Arial" pitchFamily="34" charset="0"/>
              </a:rPr>
              <a:t>FUNDAMENTO DE LAS REGULACIONES </a:t>
            </a:r>
          </a:p>
          <a:p>
            <a:r>
              <a:rPr lang="es-AR" sz="3200" b="1" dirty="0" smtClean="0">
                <a:latin typeface="Arial" pitchFamily="34" charset="0"/>
                <a:cs typeface="Arial" pitchFamily="34" charset="0"/>
              </a:rPr>
              <a:t>EN MATERIA DE ETIQUETADO DE LOS </a:t>
            </a:r>
          </a:p>
          <a:p>
            <a:r>
              <a:rPr lang="es-AR" sz="3200" b="1" dirty="0" smtClean="0">
                <a:latin typeface="Arial" pitchFamily="34" charset="0"/>
                <a:cs typeface="Arial" pitchFamily="34" charset="0"/>
              </a:rPr>
              <a:t>PRODUCTOS ALIMENTICIOS. </a:t>
            </a:r>
          </a:p>
          <a:p>
            <a:endParaRPr lang="es-AR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 smtClean="0"/>
          </a:p>
          <a:p>
            <a:pPr>
              <a:buNone/>
            </a:pPr>
            <a:r>
              <a:rPr lang="es-AR" dirty="0" smtClean="0"/>
              <a:t>CONSIGNA:</a:t>
            </a:r>
          </a:p>
          <a:p>
            <a:pPr>
              <a:buNone/>
            </a:pPr>
            <a:r>
              <a:rPr lang="es-AR" dirty="0" smtClean="0"/>
              <a:t>  a) Cada grupo realizará la lectura del material entregado.</a:t>
            </a:r>
          </a:p>
          <a:p>
            <a:pPr>
              <a:buNone/>
            </a:pPr>
            <a:r>
              <a:rPr lang="es-AR" dirty="0" smtClean="0"/>
              <a:t>  b) Con relación a la información nutricional analizar cada una de las etiquetas, teniendo en cuenta su valor energético y su valor nutricional.</a:t>
            </a:r>
          </a:p>
          <a:p>
            <a:pPr>
              <a:buNone/>
            </a:pPr>
            <a:r>
              <a:rPr lang="es-AR" dirty="0" smtClean="0"/>
              <a:t> c) Calcular para cada una de ellas, como mínimo </a:t>
            </a:r>
            <a:r>
              <a:rPr lang="es-AR" dirty="0" smtClean="0"/>
              <a:t>cuatro</a:t>
            </a:r>
            <a:r>
              <a:rPr lang="es-AR" dirty="0" smtClean="0"/>
              <a:t> </a:t>
            </a:r>
            <a:r>
              <a:rPr lang="es-AR" dirty="0" smtClean="0"/>
              <a:t>por grupo, las Kcal y los </a:t>
            </a:r>
            <a:r>
              <a:rPr lang="es-AR" dirty="0" err="1" smtClean="0"/>
              <a:t>Kj.</a:t>
            </a:r>
            <a:r>
              <a:rPr lang="es-AR" dirty="0" smtClean="0"/>
              <a:t> 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AR" dirty="0" smtClean="0">
                <a:solidFill>
                  <a:schemeClr val="tx1"/>
                </a:solidFill>
              </a:rPr>
              <a:t>TRABAJO PRÁCTICO N° 4</a:t>
            </a:r>
            <a:br>
              <a:rPr lang="es-AR" dirty="0" smtClean="0">
                <a:solidFill>
                  <a:schemeClr val="tx1"/>
                </a:solidFill>
              </a:rPr>
            </a:br>
            <a:r>
              <a:rPr lang="es-AR" dirty="0" smtClean="0">
                <a:solidFill>
                  <a:schemeClr val="tx1"/>
                </a:solidFill>
              </a:rPr>
              <a:t>ROTULADO NUTRICIONAL</a:t>
            </a:r>
            <a:endParaRPr lang="es-A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971600" y="1700808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3600" b="1" dirty="0" smtClean="0">
                <a:latin typeface="Arial" pitchFamily="34" charset="0"/>
                <a:cs typeface="Arial" pitchFamily="34" charset="0"/>
              </a:rPr>
              <a:t>ROTULADO NUTRICIONAL</a:t>
            </a:r>
          </a:p>
          <a:p>
            <a:endParaRPr lang="es-AR" sz="3600" b="1" dirty="0">
              <a:latin typeface="Arial" pitchFamily="34" charset="0"/>
              <a:cs typeface="Arial" pitchFamily="34" charset="0"/>
            </a:endParaRPr>
          </a:p>
          <a:p>
            <a:r>
              <a:rPr lang="es-AR" sz="3600" b="1" dirty="0" smtClean="0">
                <a:latin typeface="Arial" pitchFamily="34" charset="0"/>
                <a:cs typeface="Arial" pitchFamily="34" charset="0"/>
              </a:rPr>
              <a:t>PROTECCIÓN AL CONSUMIDOR</a:t>
            </a:r>
          </a:p>
          <a:p>
            <a:r>
              <a:rPr lang="es-AR" sz="3600" b="1" dirty="0" smtClean="0">
                <a:latin typeface="Arial" pitchFamily="34" charset="0"/>
                <a:cs typeface="Arial" pitchFamily="34" charset="0"/>
              </a:rPr>
              <a:t>SEGURIDAD ALIMENTARIA </a:t>
            </a:r>
          </a:p>
          <a:p>
            <a:r>
              <a:rPr lang="es-AR" sz="3600" b="1" dirty="0" smtClean="0">
                <a:latin typeface="Arial" pitchFamily="34" charset="0"/>
                <a:cs typeface="Arial" pitchFamily="34" charset="0"/>
              </a:rPr>
              <a:t>ETIQUETADO ALIMENTARIO</a:t>
            </a:r>
          </a:p>
          <a:p>
            <a:r>
              <a:rPr lang="es-AR" sz="3600" b="1" dirty="0" smtClean="0">
                <a:latin typeface="Arial" pitchFamily="34" charset="0"/>
                <a:cs typeface="Arial" pitchFamily="34" charset="0"/>
              </a:rPr>
              <a:t>INFORMACIÓN: ROTULADO NUTRICIONAL OBLIGATORIO</a:t>
            </a:r>
            <a:endParaRPr lang="es-AR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620688"/>
            <a:ext cx="874846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4000" b="1" dirty="0" smtClean="0">
                <a:latin typeface="Arial" pitchFamily="34" charset="0"/>
                <a:cs typeface="Arial" pitchFamily="34" charset="0"/>
              </a:rPr>
              <a:t>El rotulado nutricional comprende:</a:t>
            </a:r>
          </a:p>
          <a:p>
            <a:endParaRPr lang="es-AR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AR" sz="3600" b="1" dirty="0" smtClean="0">
                <a:latin typeface="Arial" pitchFamily="34" charset="0"/>
                <a:cs typeface="Arial" pitchFamily="34" charset="0"/>
              </a:rPr>
              <a:t>a)La declaración de la cantidad de energía y nutrientes que contiene el </a:t>
            </a:r>
          </a:p>
          <a:p>
            <a:r>
              <a:rPr lang="es-AR" sz="3600" b="1" dirty="0" smtClean="0">
                <a:latin typeface="Arial" pitchFamily="34" charset="0"/>
                <a:cs typeface="Arial" pitchFamily="34" charset="0"/>
              </a:rPr>
              <a:t>Alimento. (Valor energético Kcal y Kj)</a:t>
            </a:r>
          </a:p>
          <a:p>
            <a:endParaRPr lang="es-AR" sz="3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AR" sz="3600" b="1" dirty="0" smtClean="0">
                <a:latin typeface="Arial" pitchFamily="34" charset="0"/>
                <a:cs typeface="Arial" pitchFamily="34" charset="0"/>
              </a:rPr>
              <a:t>b)La declaración de propiedades nutricionales (información nutricional </a:t>
            </a:r>
          </a:p>
          <a:p>
            <a:r>
              <a:rPr lang="es-AR" sz="3600" b="1" dirty="0" smtClean="0">
                <a:latin typeface="Arial" pitchFamily="34" charset="0"/>
                <a:cs typeface="Arial" pitchFamily="34" charset="0"/>
              </a:rPr>
              <a:t>complementaria). (Es opcional)</a:t>
            </a:r>
          </a:p>
          <a:p>
            <a:endParaRPr lang="es-AR" sz="3600" b="1" dirty="0">
              <a:latin typeface="Arial" pitchFamily="34" charset="0"/>
              <a:cs typeface="Arial" pitchFamily="34" charset="0"/>
            </a:endParaRPr>
          </a:p>
          <a:p>
            <a:endParaRPr lang="es-AR" dirty="0" smtClean="0"/>
          </a:p>
          <a:p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11560" y="612845"/>
            <a:ext cx="85324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INFORMACION NUTRICIONAL </a:t>
            </a: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Porción 30g  (6 GALLETITAS)</a:t>
            </a: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s-AR" dirty="0" smtClean="0"/>
              <a:t>                                      </a:t>
            </a:r>
            <a:r>
              <a:rPr lang="es-AR" dirty="0" smtClean="0">
                <a:latin typeface="Arial" pitchFamily="34" charset="0"/>
                <a:cs typeface="Arial" pitchFamily="34" charset="0"/>
              </a:rPr>
              <a:t>Cantidad por porción          % VD (*)</a:t>
            </a:r>
          </a:p>
          <a:p>
            <a:endParaRPr lang="es-AR" dirty="0" smtClean="0">
              <a:latin typeface="Arial" pitchFamily="34" charset="0"/>
              <a:cs typeface="Arial" pitchFamily="34" charset="0"/>
            </a:endParaRP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Valor energético121               </a:t>
            </a:r>
            <a:r>
              <a:rPr lang="es-AR" dirty="0" err="1" smtClean="0">
                <a:latin typeface="Arial" pitchFamily="34" charset="0"/>
                <a:cs typeface="Arial" pitchFamily="34" charset="0"/>
              </a:rPr>
              <a:t>kcal</a:t>
            </a:r>
            <a:r>
              <a:rPr lang="es-AR" dirty="0" smtClean="0">
                <a:latin typeface="Arial" pitchFamily="34" charset="0"/>
                <a:cs typeface="Arial" pitchFamily="34" charset="0"/>
              </a:rPr>
              <a:t> = 508 </a:t>
            </a:r>
            <a:r>
              <a:rPr lang="es-AR" dirty="0" err="1" smtClean="0">
                <a:latin typeface="Arial" pitchFamily="34" charset="0"/>
                <a:cs typeface="Arial" pitchFamily="34" charset="0"/>
              </a:rPr>
              <a:t>kJ</a:t>
            </a:r>
            <a:r>
              <a:rPr lang="es-AR" dirty="0" smtClean="0">
                <a:latin typeface="Arial" pitchFamily="34" charset="0"/>
                <a:cs typeface="Arial" pitchFamily="34" charset="0"/>
              </a:rPr>
              <a:t>                       6</a:t>
            </a: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Carbohidratos                            19 g                                  6</a:t>
            </a: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Proteínas                                  3.2 g                                  4</a:t>
            </a: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Grasas totales                          3.8 g                                   7</a:t>
            </a: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Grasas saturadas                      0.3 g                                 1</a:t>
            </a: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Grasas </a:t>
            </a:r>
            <a:r>
              <a:rPr lang="es-AR" dirty="0" err="1" smtClean="0">
                <a:latin typeface="Arial" pitchFamily="34" charset="0"/>
                <a:cs typeface="Arial" pitchFamily="34" charset="0"/>
              </a:rPr>
              <a:t>trans</a:t>
            </a:r>
            <a:r>
              <a:rPr lang="es-AR" dirty="0" smtClean="0">
                <a:latin typeface="Arial" pitchFamily="34" charset="0"/>
                <a:cs typeface="Arial" pitchFamily="34" charset="0"/>
              </a:rPr>
              <a:t>                              0.4 g                             -------- </a:t>
            </a: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Fibra alimentaria                       1.6 g                                 6</a:t>
            </a: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Sodio                                       228 mg                             10</a:t>
            </a:r>
          </a:p>
          <a:p>
            <a:endParaRPr lang="es-AR" dirty="0">
              <a:latin typeface="Arial" pitchFamily="34" charset="0"/>
              <a:cs typeface="Arial" pitchFamily="34" charset="0"/>
            </a:endParaRPr>
          </a:p>
          <a:p>
            <a:endParaRPr lang="es-AR" dirty="0" smtClean="0">
              <a:latin typeface="Arial" pitchFamily="34" charset="0"/>
              <a:cs typeface="Arial" pitchFamily="34" charset="0"/>
            </a:endParaRP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(*) Valores diarios con base a una dieta de 2000 </a:t>
            </a:r>
          </a:p>
          <a:p>
            <a:r>
              <a:rPr lang="es-AR" dirty="0" err="1" smtClean="0">
                <a:latin typeface="Arial" pitchFamily="34" charset="0"/>
                <a:cs typeface="Arial" pitchFamily="34" charset="0"/>
              </a:rPr>
              <a:t>kcal</a:t>
            </a:r>
            <a:r>
              <a:rPr lang="es-AR" dirty="0" smtClean="0">
                <a:latin typeface="Arial" pitchFamily="34" charset="0"/>
                <a:cs typeface="Arial" pitchFamily="34" charset="0"/>
              </a:rPr>
              <a:t> u 8400 </a:t>
            </a:r>
            <a:r>
              <a:rPr lang="es-AR" dirty="0" err="1" smtClean="0">
                <a:latin typeface="Arial" pitchFamily="34" charset="0"/>
                <a:cs typeface="Arial" pitchFamily="34" charset="0"/>
              </a:rPr>
              <a:t>kJ</a:t>
            </a:r>
            <a:r>
              <a:rPr lang="es-AR" dirty="0" smtClean="0">
                <a:latin typeface="Arial" pitchFamily="34" charset="0"/>
                <a:cs typeface="Arial" pitchFamily="34" charset="0"/>
              </a:rPr>
              <a:t>.  Sus valores diarios pueden ser </a:t>
            </a: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mayores o menores dependiendo de sus </a:t>
            </a: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necesidades energéticas </a:t>
            </a:r>
          </a:p>
          <a:p>
            <a:r>
              <a:rPr lang="es-AR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s-AR" dirty="0" smtClean="0"/>
              <a:t>                                   </a:t>
            </a:r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medioslalupasl.com.ar/wp-content/uploads/2015/03/EtiquetarAliment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60648"/>
            <a:ext cx="6067425" cy="601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://www.clinicalascondes.com/www/imagenes/articulos/tabla_nutriciona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5476875" cy="3371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g.youtube.com/vi/OM81bldlRic/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340767"/>
            <a:ext cx="4799999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536" y="1196752"/>
            <a:ext cx="84604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El Valor energético representa la cantidad de energía que obtenemos al consumir una porción del </a:t>
            </a: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alimento en cuestión.  Se calcula a partir de la energía aportada por los carbohidratos, proteínas, </a:t>
            </a: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grasas y otros compuestos como el alcohol. Se expresa en unidades de Kilocalorías (</a:t>
            </a:r>
            <a:r>
              <a:rPr lang="es-AR" sz="2400" b="1" dirty="0" err="1" smtClean="0">
                <a:latin typeface="Arial" pitchFamily="34" charset="0"/>
                <a:cs typeface="Arial" pitchFamily="34" charset="0"/>
              </a:rPr>
              <a:t>kcal</a:t>
            </a:r>
            <a:r>
              <a:rPr lang="es-AR" sz="2400" b="1" dirty="0" smtClean="0">
                <a:latin typeface="Arial" pitchFamily="34" charset="0"/>
                <a:cs typeface="Arial" pitchFamily="34" charset="0"/>
              </a:rPr>
              <a:t>) y </a:t>
            </a:r>
            <a:r>
              <a:rPr lang="es-AR" sz="2400" b="1" dirty="0" err="1" smtClean="0">
                <a:latin typeface="Arial" pitchFamily="34" charset="0"/>
                <a:cs typeface="Arial" pitchFamily="34" charset="0"/>
              </a:rPr>
              <a:t>K</a:t>
            </a:r>
            <a:r>
              <a:rPr lang="es-AR" sz="2400" b="1" smtClean="0">
                <a:latin typeface="Arial" pitchFamily="34" charset="0"/>
                <a:cs typeface="Arial" pitchFamily="34" charset="0"/>
              </a:rPr>
              <a:t>ilojoules</a:t>
            </a:r>
            <a:r>
              <a:rPr lang="es-AR" sz="2400" b="1" dirty="0" smtClean="0">
                <a:latin typeface="Arial" pitchFamily="34" charset="0"/>
                <a:cs typeface="Arial" pitchFamily="34" charset="0"/>
              </a:rPr>
              <a:t> </a:t>
            </a:r>
            <a:endParaRPr lang="es-AR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s-AR" sz="2400" b="1" dirty="0" err="1" smtClean="0">
                <a:latin typeface="Arial" pitchFamily="34" charset="0"/>
                <a:cs typeface="Arial" pitchFamily="34" charset="0"/>
              </a:rPr>
              <a:t>kJ</a:t>
            </a:r>
            <a:r>
              <a:rPr lang="es-AR" sz="2400" b="1" dirty="0" smtClean="0">
                <a:latin typeface="Arial" pitchFamily="34" charset="0"/>
                <a:cs typeface="Arial" pitchFamily="34" charset="0"/>
              </a:rPr>
              <a:t>):        </a:t>
            </a: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Por ejemplo: </a:t>
            </a: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1 gramo de carbohidratos = 4kcal – 17 </a:t>
            </a:r>
            <a:r>
              <a:rPr lang="es-AR" sz="2400" b="1" dirty="0" err="1" smtClean="0">
                <a:latin typeface="Arial" pitchFamily="34" charset="0"/>
                <a:cs typeface="Arial" pitchFamily="34" charset="0"/>
              </a:rPr>
              <a:t>kJ</a:t>
            </a:r>
            <a:r>
              <a:rPr lang="es-AR" sz="24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1 gramo de proteínas = 4kcal – 17 </a:t>
            </a:r>
            <a:r>
              <a:rPr lang="es-AR" sz="2400" b="1" dirty="0" err="1" smtClean="0">
                <a:latin typeface="Arial" pitchFamily="34" charset="0"/>
                <a:cs typeface="Arial" pitchFamily="34" charset="0"/>
              </a:rPr>
              <a:t>kJ</a:t>
            </a:r>
            <a:r>
              <a:rPr lang="es-AR" sz="2400" b="1" dirty="0" smtClean="0">
                <a:latin typeface="Arial" pitchFamily="34" charset="0"/>
                <a:cs typeface="Arial" pitchFamily="34" charset="0"/>
              </a:rPr>
              <a:t>       </a:t>
            </a: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1 gramo de grasas = 9kcal – 37 </a:t>
            </a:r>
            <a:r>
              <a:rPr lang="es-AR" sz="2400" b="1" dirty="0" err="1" smtClean="0">
                <a:latin typeface="Arial" pitchFamily="34" charset="0"/>
                <a:cs typeface="Arial" pitchFamily="34" charset="0"/>
              </a:rPr>
              <a:t>kJ</a:t>
            </a:r>
            <a:r>
              <a:rPr lang="es-AR" sz="24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1 gramo de alcohol  = 7 </a:t>
            </a:r>
            <a:r>
              <a:rPr lang="es-AR" sz="2400" b="1" dirty="0" err="1" smtClean="0">
                <a:latin typeface="Arial" pitchFamily="34" charset="0"/>
                <a:cs typeface="Arial" pitchFamily="34" charset="0"/>
              </a:rPr>
              <a:t>kcal</a:t>
            </a:r>
            <a:r>
              <a:rPr lang="es-AR" sz="2400" b="1" dirty="0" smtClean="0">
                <a:latin typeface="Arial" pitchFamily="34" charset="0"/>
                <a:cs typeface="Arial" pitchFamily="34" charset="0"/>
              </a:rPr>
              <a:t> – 29 </a:t>
            </a:r>
            <a:r>
              <a:rPr lang="es-AR" sz="2400" b="1" dirty="0" err="1" smtClean="0">
                <a:latin typeface="Arial" pitchFamily="34" charset="0"/>
                <a:cs typeface="Arial" pitchFamily="34" charset="0"/>
              </a:rPr>
              <a:t>kJ</a:t>
            </a:r>
            <a:r>
              <a:rPr lang="es-AR" sz="24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AR" sz="2400" b="1" dirty="0" smtClean="0">
                <a:latin typeface="Arial" pitchFamily="34" charset="0"/>
                <a:cs typeface="Arial" pitchFamily="34" charset="0"/>
              </a:rPr>
              <a:t>1Kcal= 4,184 Kj</a:t>
            </a:r>
            <a:endParaRPr lang="es-AR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899592" y="0"/>
            <a:ext cx="7776864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AR" dirty="0" smtClean="0"/>
          </a:p>
          <a:p>
            <a:endParaRPr lang="es-AR" dirty="0"/>
          </a:p>
          <a:p>
            <a:r>
              <a:rPr lang="es-AR" dirty="0" smtClean="0"/>
              <a:t>P</a:t>
            </a:r>
            <a:r>
              <a:rPr lang="es-AR" sz="2000" b="1" dirty="0" smtClean="0"/>
              <a:t>ara mantener un peso saludable es recomendable </a:t>
            </a:r>
          </a:p>
          <a:p>
            <a:r>
              <a:rPr lang="es-AR" sz="2000" b="1" dirty="0" smtClean="0"/>
              <a:t>controlar las porciones de cada alimento, especialmente </a:t>
            </a:r>
          </a:p>
          <a:p>
            <a:r>
              <a:rPr lang="es-AR" sz="2000" b="1" dirty="0" smtClean="0"/>
              <a:t>los que aporten mayor cantidad de azúcar y grasas.</a:t>
            </a:r>
          </a:p>
          <a:p>
            <a:endParaRPr lang="es-AR" sz="2000" b="1" dirty="0"/>
          </a:p>
          <a:p>
            <a:r>
              <a:rPr lang="es-AR" sz="2000" b="1" dirty="0" smtClean="0"/>
              <a:t>Conviene consumir carbohidratos complejos y moderar el consumo de azúcares simples.</a:t>
            </a:r>
          </a:p>
          <a:p>
            <a:endParaRPr lang="es-AR" sz="2000" b="1" dirty="0"/>
          </a:p>
          <a:p>
            <a:r>
              <a:rPr lang="es-AR" sz="2000" b="1" dirty="0" smtClean="0"/>
              <a:t>Se sugiere consumir 25g de fibra al día.</a:t>
            </a:r>
          </a:p>
          <a:p>
            <a:endParaRPr lang="es-AR" sz="2000" b="1" dirty="0"/>
          </a:p>
          <a:p>
            <a:r>
              <a:rPr lang="es-AR" sz="2000" b="1" dirty="0" smtClean="0"/>
              <a:t>Es conveniente disminuir el consumo de Ácidos Grasos </a:t>
            </a:r>
          </a:p>
          <a:p>
            <a:r>
              <a:rPr lang="es-AR" sz="2000" b="1" dirty="0" err="1" smtClean="0"/>
              <a:t>Trans</a:t>
            </a:r>
            <a:r>
              <a:rPr lang="es-AR" sz="2000" b="1" dirty="0" smtClean="0"/>
              <a:t>, Grasas Saturadas y Colesterol y preferir las Grasas </a:t>
            </a:r>
          </a:p>
          <a:p>
            <a:r>
              <a:rPr lang="es-AR" sz="2000" b="1" dirty="0" smtClean="0"/>
              <a:t>Insaturadas </a:t>
            </a:r>
          </a:p>
          <a:p>
            <a:endParaRPr lang="es-AR" sz="2000" b="1" dirty="0"/>
          </a:p>
          <a:p>
            <a:r>
              <a:rPr lang="es-AR" sz="2000" b="1" dirty="0" smtClean="0"/>
              <a:t>Se recomienda no consumir más de 2400mg (2,4 g) de sodio por día. </a:t>
            </a:r>
          </a:p>
          <a:p>
            <a:endParaRPr lang="es-AR" sz="2000" b="1" dirty="0" smtClean="0"/>
          </a:p>
          <a:p>
            <a:r>
              <a:rPr lang="es-AR" sz="2000" b="1" dirty="0" smtClean="0"/>
              <a:t>Tener en cuenta el sodio proveniente de los alimentos y de la sal de mesa.</a:t>
            </a:r>
          </a:p>
          <a:p>
            <a:endParaRPr lang="es-AR" dirty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 smtClean="0"/>
          </a:p>
          <a:p>
            <a:endParaRPr lang="es-A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1538</TotalTime>
  <Words>431</Words>
  <Application>Microsoft Office PowerPoint</Application>
  <PresentationFormat>Presentación en pantalla 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Concurrencia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TRABAJO PRÁCTICO N° 4 ROTULADO NUTRICIONAL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Alumno</dc:creator>
  <cp:lastModifiedBy>Alumno</cp:lastModifiedBy>
  <cp:revision>18</cp:revision>
  <dcterms:created xsi:type="dcterms:W3CDTF">2016-05-06T10:56:13Z</dcterms:created>
  <dcterms:modified xsi:type="dcterms:W3CDTF">2016-05-07T12:57:10Z</dcterms:modified>
</cp:coreProperties>
</file>